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73" autoAdjust="0"/>
  </p:normalViewPr>
  <p:slideViewPr>
    <p:cSldViewPr>
      <p:cViewPr varScale="1">
        <p:scale>
          <a:sx n="45" d="100"/>
          <a:sy n="45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84582-FEA5-401B-BC98-B66DB9E32581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D4D1A-0BCB-446A-B695-689749BB47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16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Działalność naukowo-badawcza: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 smtClean="0">
                <a:latin typeface="Arial" pitchFamily="34" charset="0"/>
                <a:cs typeface="Arial" pitchFamily="34" charset="0"/>
              </a:rPr>
              <a:t>analiza i numeryczna symulacja procesów roboczych w silnikach spalinowych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 smtClean="0">
                <a:latin typeface="Arial" pitchFamily="34" charset="0"/>
                <a:cs typeface="Arial" pitchFamily="34" charset="0"/>
              </a:rPr>
              <a:t>badania nad spalaniem paliw alternatywnych w silnikach o zapłonie iskrowym i o zapłonie samoczynnym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 smtClean="0">
                <a:latin typeface="Arial" pitchFamily="34" charset="0"/>
                <a:cs typeface="Arial" pitchFamily="34" charset="0"/>
              </a:rPr>
              <a:t>doświadczalna i numeryczna analiza procesów zasilania w silnikach dwupaliwowych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 smtClean="0">
                <a:latin typeface="Arial" pitchFamily="34" charset="0"/>
                <a:cs typeface="Arial" pitchFamily="34" charset="0"/>
              </a:rPr>
              <a:t>analiza i dobór parametrów procesu wtrysku w silnikach o zapłonie samoczynnym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 smtClean="0">
                <a:latin typeface="Arial" pitchFamily="34" charset="0"/>
                <a:cs typeface="Arial" pitchFamily="34" charset="0"/>
              </a:rPr>
              <a:t>dobór i optymalizacja algorytmów sterowania silników o zapłonie iskrowym i samoczynnym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 smtClean="0">
                <a:latin typeface="Arial" pitchFamily="34" charset="0"/>
                <a:cs typeface="Arial" pitchFamily="34" charset="0"/>
              </a:rPr>
              <a:t>badania i dobór algorytmów sterowania recyrkulacją spalin w procesie napełniania cylindrów silnika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altLang="pl-PL" sz="1800" b="0" dirty="0" smtClean="0">
                <a:latin typeface="Arial" pitchFamily="34" charset="0"/>
                <a:cs typeface="Arial" pitchFamily="34" charset="0"/>
              </a:rPr>
              <a:t>Pomiary ciśnienia w układach hydraulicznych, zarówno przebiegów szybkozmiennych jak i wolnozmiennych, w zakresie do 2000 barów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800" b="0" dirty="0" smtClean="0">
                <a:latin typeface="Arial" pitchFamily="34" charset="0"/>
                <a:cs typeface="Arial" pitchFamily="34" charset="0"/>
              </a:rPr>
              <a:t>doświadczalna i numeryczna analiza układów dolotowych i wylotowych w silnikach dwu- i czterosuwowych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D4D1A-0BCB-446A-B695-689749BB476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30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Zakład posiada na swoim wyposażeniu: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najwyższej klasy specjalistyczną aparaturę do indykowania silników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najwyższej klasy specjalistyczną aparaturę do indykowania układów hydraulicznych w zakresie do 2000 barów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unikalną aparaturę do programowania procedur sterowania wtryskiem, zapłonem, recyrkulacją i doładowaniem silników ZI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unikalne sterowniki układu zasilania Common Rail, umożliwiające podział dawki na 5 części, swobodne kształtowanie wielkości, profilu  </a:t>
            </a:r>
            <a:br>
              <a:rPr lang="pl-P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 czasu wtrysku wieloczęściowych dawek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unikalny sterownik  zasilania silników ZS gazem CNG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laboratoryjne urządzenia do analizy spalin silników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najwyższej klasy nowoczesny dymomierz filtracyjny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unikalną aparaturę do pomiaru  zużycia paliwa, przepływu powietrza i spalin </a:t>
            </a:r>
            <a:r>
              <a:rPr lang="pl-PL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recyrkulowanych</a:t>
            </a:r>
            <a:endParaRPr lang="pl-PL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stanowiska dynamometryczne do badań: silników, pomp wtryskowych, pompowtryskiwaczy, elementów układów sterowania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D4D1A-0BCB-446A-B695-689749BB476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6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Nowoczesne w pełni zautomatyzowane stanowiska do badań strategii sterowania i rozwoju algorytmów sterowania silników ZS bazujące na 4-cylindrowym silniku ZS z systemem zasilania Common Rail (zasilanie ON) oraz 4-cylindrowym silniku ZS z systemem zasilania elektronicznie sterowaną pompą </a:t>
            </a:r>
            <a:r>
              <a:rPr kumimoji="0" lang="pl-P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rozdzielaczową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umożliwia wykonywanie wszechstronnych badań w trybie manualnym jak i automatycznym (realizacja zaprogramowanych w systemie sterowania hamownią testów badawczych)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D4D1A-0BCB-446A-B695-689749BB476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14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Nowoczesne w pełni zautomatyzowane stanowisko do badań dwupaliwowych systemów zasilania silników ZS bazujące na 4-cylindrowym silniku ZS z systemem zasilania Common Rail (zasilanie ON) oraz systemem wielopunktowego wtrysku gazu umożliwia wykonywanie wszechstronnych badań w trybie manualnym jak i automatycznym (realizacja zaprogramowanych w systemie sterowania hamownią testów badawczych)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unikalny  system  zasilania gazem CNG (OSKAR) umożliwia  w pełni elektroniczna kontrolę procesu wtrysku gazu współpracując z  fabrycznym sterownikiem  silnika poprzez wymianę danych pomiędzy sterownikami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D4D1A-0BCB-446A-B695-689749BB476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61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Nowoczesne stanowisko do badań systemów dwupaliwowych zasilanych benzyną i alkoholami  bazujące na 4-cylindrowym silniku ZI z wielopunktowym wtryskiem paliwa wyposażone jest: w dwa oddzielne układy zasilania benzyną i alkoholem oraz układy pomiarowe objętości i masy paliwa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dwa unikalne sterowniki układów wtryskowych dla sterowania benzyną i zapłonem (amerykański sterownik IC-5460) i alkoholem  (zbudowany na zamówienie wg autorskiego projektu) umożliwiają pełną realizację sterowania dwupaliwowego układu zasilania silników ZI dla dowolnych strategii udziału paliw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D4D1A-0BCB-446A-B695-689749BB476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52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Stanowisko wyposażone jest w tor pomiarowy do indykowania z tensometrycznym przetwornikiem ciśnienia SL31D-2000 i wzmacniaczem </a:t>
            </a:r>
            <a:r>
              <a:rPr lang="pl-PL" sz="1400" b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Amplifier</a:t>
            </a:r>
            <a: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 3009A04 firmy AVL  umożliwiający realizację  pomiarów ciśnienia w układach hydraulicznych, zarówno przebiegów szybkozmiennych jak i wolnozmiennych, w zakresie do 2000 barów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Unikalny sterownik układu zasilania common rail, umożliwia podział dawki na 5 części, swobodne kształtowanie wielkości, profilu  </a:t>
            </a:r>
            <a:b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i czasu wtrysku wieloczęściowych dawek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elektronicznie sterowany indykator dawki wtrysku, umożliwiający wyznaczenie przebiegu wtrysku przy podziale dawki na części. </a:t>
            </a:r>
            <a:b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</a:br>
            <a:r>
              <a:rPr lang="pl-PL" sz="1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W indykatorze przetwornik ciśnienia jest zamontowany w pogłębionych gniazdach wymiennych tulei pomiarowych. Objętość komory może być każdorazowo dostosowana do zakresu wielkości (objętości) mierzonych dawek; następuje to przez wymianę tulei pomiarowych.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D4D1A-0BCB-446A-B695-689749BB476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20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04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51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89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02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95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45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35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29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85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01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18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9233C-CB48-48F3-8C15-FC1F455D629D}" type="datetimeFigureOut">
              <a:rPr lang="pl-PL" smtClean="0"/>
              <a:t>2021-02-16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9B875-0AEE-489D-B24D-88DF246BB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7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3" descr="IMG_33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1044575"/>
            <a:ext cx="28352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 smtClean="0">
                <a:latin typeface="Arial" charset="0"/>
                <a:cs typeface="Arial" charset="0"/>
              </a:rPr>
              <a:t>Zespół </a:t>
            </a:r>
            <a:r>
              <a:rPr lang="pl-PL" sz="1800" dirty="0">
                <a:latin typeface="Arial" charset="0"/>
                <a:cs typeface="Arial" charset="0"/>
              </a:rPr>
              <a:t>Silników Spalinowych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pic>
        <p:nvPicPr>
          <p:cNvPr id="6" name="Picture 5" descr="P2282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44575"/>
            <a:ext cx="230028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995988" y="990600"/>
            <a:ext cx="288131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b="0" dirty="0">
                <a:latin typeface="Arial" charset="0"/>
              </a:rPr>
              <a:t>Analiza i numeryczna symulacja procesów roboczych w silnikach spalinowych,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b="0" dirty="0">
                <a:latin typeface="Arial" charset="0"/>
              </a:rPr>
              <a:t>Analiza i dobór parametrów procesu wtrysku w silnikach o zapłonie samoczynnym,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87450" y="5014913"/>
            <a:ext cx="560705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b="0" dirty="0">
                <a:latin typeface="Arial" charset="0"/>
              </a:rPr>
              <a:t>Badania nad spalaniem paliw alternatywnych </a:t>
            </a:r>
            <a:br>
              <a:rPr lang="pl-PL" sz="1600" b="0" dirty="0">
                <a:latin typeface="Arial" charset="0"/>
              </a:rPr>
            </a:br>
            <a:r>
              <a:rPr lang="pl-PL" sz="1600" b="0" dirty="0">
                <a:latin typeface="Arial" charset="0"/>
              </a:rPr>
              <a:t>w silnikach o zapłonie iskrowym i o zapłonie samoczynnym,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b="0" dirty="0">
                <a:latin typeface="Arial" charset="0"/>
              </a:rPr>
              <a:t>Doświadczalna i numeryczna analiza procesów zasilania w silnikach dwupaliwowych.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727700" y="3282950"/>
            <a:ext cx="3019425" cy="3254375"/>
            <a:chOff x="3392" y="2068"/>
            <a:chExt cx="1902" cy="2050"/>
          </a:xfrm>
        </p:grpSpPr>
        <p:pic>
          <p:nvPicPr>
            <p:cNvPr id="10" name="Picture 10" descr="07PA2306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" y="2068"/>
              <a:ext cx="1432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7PA23064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2747"/>
              <a:ext cx="896" cy="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Obraz 12" descr="P1100066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586038"/>
            <a:ext cx="26416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 descr="IMG_321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055938"/>
            <a:ext cx="21923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5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93788" y="3606800"/>
            <a:ext cx="4621212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b="0" dirty="0">
                <a:latin typeface="Arial" charset="0"/>
              </a:rPr>
              <a:t>Nowoczesne laboratoryjne urządzenia do analizy spalin silników.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b="0" dirty="0">
                <a:latin typeface="Arial" charset="0"/>
              </a:rPr>
              <a:t>Unikalna aparatura do programowania procedur sterowania wtryskiem, zapłonem, recyrkulacją i doładowaniem silników ZI i ZS.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b="0" dirty="0">
                <a:latin typeface="Arial" charset="0"/>
              </a:rPr>
              <a:t>Stanowiska dynamometryczne do badań: silników, pomp wtryskowych, pompowtryskiwaczy, elementów układów sterowania.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41838" y="1171575"/>
            <a:ext cx="432752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b="0" dirty="0">
                <a:latin typeface="Arial" charset="0"/>
              </a:rPr>
              <a:t>Unikalny sterownik układu </a:t>
            </a:r>
            <a:r>
              <a:rPr lang="pl-PL" sz="1600" b="0" dirty="0" err="1">
                <a:latin typeface="Arial" charset="0"/>
              </a:rPr>
              <a:t>common</a:t>
            </a:r>
            <a:r>
              <a:rPr lang="pl-PL" sz="1600" b="0" dirty="0">
                <a:latin typeface="Arial" charset="0"/>
              </a:rPr>
              <a:t> </a:t>
            </a:r>
            <a:r>
              <a:rPr lang="pl-PL" sz="1600" b="0" dirty="0" err="1">
                <a:latin typeface="Arial" charset="0"/>
              </a:rPr>
              <a:t>rail</a:t>
            </a:r>
            <a:r>
              <a:rPr lang="pl-PL" sz="1600" b="0" dirty="0">
                <a:latin typeface="Arial" charset="0"/>
              </a:rPr>
              <a:t>, umożliwiający podział dawki na 5 części, swobodne kształtowanie wielkości, profilu </a:t>
            </a:r>
            <a:br>
              <a:rPr lang="pl-PL" sz="1600" b="0" dirty="0">
                <a:latin typeface="Arial" charset="0"/>
              </a:rPr>
            </a:br>
            <a:r>
              <a:rPr lang="pl-PL" sz="1600" b="0" dirty="0">
                <a:latin typeface="Arial" charset="0"/>
              </a:rPr>
              <a:t>i czasu wtrysku dawek częściowych przy systemie wielofazowym „</a:t>
            </a:r>
            <a:r>
              <a:rPr lang="pl-PL" sz="1600" b="0" dirty="0" err="1">
                <a:latin typeface="Arial" charset="0"/>
              </a:rPr>
              <a:t>multijet</a:t>
            </a:r>
            <a:r>
              <a:rPr lang="pl-PL" sz="1600" b="0" dirty="0">
                <a:latin typeface="Arial" charset="0"/>
              </a:rPr>
              <a:t>”.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1600" b="0" dirty="0">
                <a:latin typeface="Arial" charset="0"/>
              </a:rPr>
              <a:t>Najwyższej klasy specjalistyczna aparatura </a:t>
            </a:r>
            <a:br>
              <a:rPr lang="pl-PL" sz="1600" b="0" dirty="0">
                <a:latin typeface="Arial" charset="0"/>
              </a:rPr>
            </a:br>
            <a:r>
              <a:rPr lang="pl-PL" sz="1600" b="0" dirty="0">
                <a:latin typeface="Arial" charset="0"/>
              </a:rPr>
              <a:t>do indykowania silników.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 smtClean="0">
                <a:latin typeface="Arial" charset="0"/>
                <a:cs typeface="Arial" charset="0"/>
              </a:rPr>
              <a:t>Zespół </a:t>
            </a:r>
            <a:r>
              <a:rPr lang="pl-PL" sz="1800" dirty="0">
                <a:latin typeface="Arial" charset="0"/>
                <a:cs typeface="Arial" charset="0"/>
              </a:rPr>
              <a:t>Silników Spalinowych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pic>
        <p:nvPicPr>
          <p:cNvPr id="7" name="Obraz 6" descr="P11000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10312" b="11978"/>
          <a:stretch>
            <a:fillRect/>
          </a:stretch>
        </p:blipFill>
        <p:spPr bwMode="auto">
          <a:xfrm>
            <a:off x="1433513" y="1044575"/>
            <a:ext cx="2916237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a 16"/>
          <p:cNvGrpSpPr>
            <a:grpSpLocks noChangeAspect="1"/>
          </p:cNvGrpSpPr>
          <p:nvPr/>
        </p:nvGrpSpPr>
        <p:grpSpPr bwMode="auto">
          <a:xfrm>
            <a:off x="5603695" y="3894038"/>
            <a:ext cx="3130550" cy="2127250"/>
            <a:chOff x="5918791" y="1737700"/>
            <a:chExt cx="2578621" cy="1751966"/>
          </a:xfrm>
        </p:grpSpPr>
        <p:pic>
          <p:nvPicPr>
            <p:cNvPr id="10" name="Picture 7" descr="D:\Darek\Pictures\2008 10-12\P103071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55"/>
            <a:stretch>
              <a:fillRect/>
            </a:stretch>
          </p:blipFill>
          <p:spPr bwMode="auto">
            <a:xfrm>
              <a:off x="5918791" y="2049666"/>
              <a:ext cx="248718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8" descr="IMG_336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9" t="28033" r="53902" b="26895"/>
            <a:stretch>
              <a:fillRect/>
            </a:stretch>
          </p:blipFill>
          <p:spPr bwMode="auto">
            <a:xfrm>
              <a:off x="7511143" y="1737700"/>
              <a:ext cx="986269" cy="78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83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63688" y="5853113"/>
            <a:ext cx="46212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pl-PL" sz="1600" b="0" dirty="0">
                <a:latin typeface="Arial" charset="0"/>
              </a:rPr>
              <a:t>W pełni zautomatyzowane stanowiska badawcze silników ZS 1.3 SDE oraz 1.7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 smtClean="0">
                <a:latin typeface="Arial" charset="0"/>
                <a:cs typeface="Arial" charset="0"/>
              </a:rPr>
              <a:t>Zespół </a:t>
            </a:r>
            <a:r>
              <a:rPr lang="pl-PL" sz="1800" dirty="0">
                <a:latin typeface="Arial" charset="0"/>
                <a:cs typeface="Arial" charset="0"/>
              </a:rPr>
              <a:t>Silników Spalinowych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pic>
        <p:nvPicPr>
          <p:cNvPr id="4" name="Obraz 6" descr="IMG_32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044575"/>
            <a:ext cx="57594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 descr="IMG_34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143375"/>
            <a:ext cx="2220912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0" descr="IMG_326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978275"/>
            <a:ext cx="24701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8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63688" y="5853113"/>
            <a:ext cx="46212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pl-PL" sz="1600" b="0" dirty="0">
                <a:latin typeface="Arial" charset="0"/>
              </a:rPr>
              <a:t>Nowoczesne stanowisko badawcze silnika ZS 1.3 SDE zasilanego dwupaliwowo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 smtClean="0">
                <a:latin typeface="Arial" charset="0"/>
                <a:cs typeface="Arial" charset="0"/>
              </a:rPr>
              <a:t>Zespół </a:t>
            </a:r>
            <a:r>
              <a:rPr lang="pl-PL" sz="1800" dirty="0">
                <a:latin typeface="Arial" charset="0"/>
                <a:cs typeface="Arial" charset="0"/>
              </a:rPr>
              <a:t>Silników Spalinowych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pic>
        <p:nvPicPr>
          <p:cNvPr id="4" name="Obraz 9" descr="IMG_33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044575"/>
            <a:ext cx="6530975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1" descr="IMG_33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4537075"/>
            <a:ext cx="197326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 descr="IMG_34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860675"/>
            <a:ext cx="22209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:\Darek\Documents\KATEDRA\Zdjęcia\Hamownia 1_3SDE_CNG\P1180762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02597"/>
            <a:ext cx="2087745" cy="153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7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58900" y="5853113"/>
            <a:ext cx="46212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pl-PL" sz="1600" b="0" dirty="0">
                <a:latin typeface="Arial" charset="0"/>
              </a:rPr>
              <a:t>Stanowisko badawcze silnika ZI 1.1 MPI zasilanego dwupaliwowo (benzyna-alkohol)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 smtClean="0">
                <a:latin typeface="Arial" charset="0"/>
                <a:cs typeface="Arial" charset="0"/>
              </a:rPr>
              <a:t>Zespół </a:t>
            </a:r>
            <a:r>
              <a:rPr lang="pl-PL" sz="1800" dirty="0">
                <a:latin typeface="Arial" charset="0"/>
                <a:cs typeface="Arial" charset="0"/>
              </a:rPr>
              <a:t>Silników Spalinowych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pic>
        <p:nvPicPr>
          <p:cNvPr id="4" name="Obraz 6" descr="IMG_3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268413"/>
            <a:ext cx="6480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 descr="IMG_336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4349750"/>
            <a:ext cx="318928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0" descr="IMG_338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2116138"/>
            <a:ext cx="28987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5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90613" y="123825"/>
            <a:ext cx="802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l-PL" sz="2400" dirty="0">
                <a:latin typeface="Arial" charset="0"/>
                <a:cs typeface="Arial" charset="0"/>
              </a:rPr>
              <a:t>Katedra Silników Spalinowych i Pojazdów</a:t>
            </a:r>
            <a:br>
              <a:rPr lang="pl-PL" sz="2400" dirty="0">
                <a:latin typeface="Arial" charset="0"/>
                <a:cs typeface="Arial" charset="0"/>
              </a:rPr>
            </a:br>
            <a:r>
              <a:rPr lang="pl-PL" sz="1800" dirty="0" smtClean="0">
                <a:latin typeface="Arial" charset="0"/>
                <a:cs typeface="Arial" charset="0"/>
              </a:rPr>
              <a:t>Zespół </a:t>
            </a:r>
            <a:r>
              <a:rPr lang="pl-PL" sz="1800" dirty="0">
                <a:latin typeface="Arial" charset="0"/>
                <a:cs typeface="Arial" charset="0"/>
              </a:rPr>
              <a:t>Silników Spalinowych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l-PL" sz="2400" dirty="0">
              <a:latin typeface="Arial" charset="0"/>
            </a:endParaRPr>
          </a:p>
        </p:txBody>
      </p:sp>
      <p:pic>
        <p:nvPicPr>
          <p:cNvPr id="3" name="Picture 15" descr="D:\Darek\Documents\KATEDRA\Zdjęcia do reklamy\Stół probierczy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"/>
          <a:stretch>
            <a:fillRect/>
          </a:stretch>
        </p:blipFill>
        <p:spPr bwMode="auto">
          <a:xfrm>
            <a:off x="1347788" y="1019175"/>
            <a:ext cx="6840537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IMG_41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>
            <a:fillRect/>
          </a:stretch>
        </p:blipFill>
        <p:spPr bwMode="auto">
          <a:xfrm>
            <a:off x="6011863" y="3756025"/>
            <a:ext cx="28162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68425" y="6035675"/>
            <a:ext cx="46212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pl-PL" sz="1600" b="0" dirty="0">
                <a:latin typeface="Arial" charset="0"/>
              </a:rPr>
              <a:t>Stanowisko do badań układów zasilania silników ZS i wyznaczania przebiegów wtrysku</a:t>
            </a:r>
          </a:p>
        </p:txBody>
      </p:sp>
      <p:pic>
        <p:nvPicPr>
          <p:cNvPr id="6" name="Obraz 2" descr="IMG_0103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4375" r="31546"/>
          <a:stretch>
            <a:fillRect/>
          </a:stretch>
        </p:blipFill>
        <p:spPr bwMode="auto">
          <a:xfrm>
            <a:off x="1146615" y="4683125"/>
            <a:ext cx="18002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596</Words>
  <Application>Microsoft Office PowerPoint</Application>
  <PresentationFormat>Pokaz na ekranie (4:3)</PresentationFormat>
  <Paragraphs>52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Diag-Rev</dc:creator>
  <cp:lastModifiedBy>Krzysztof Sikora</cp:lastModifiedBy>
  <cp:revision>6</cp:revision>
  <dcterms:created xsi:type="dcterms:W3CDTF">2018-04-05T09:54:43Z</dcterms:created>
  <dcterms:modified xsi:type="dcterms:W3CDTF">2021-02-16T11:16:23Z</dcterms:modified>
</cp:coreProperties>
</file>