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4" r:id="rId6"/>
    <p:sldId id="266" r:id="rId7"/>
    <p:sldId id="262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8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84582-FEA5-401B-BC98-B66DB9E32581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D4D1A-0BCB-446A-B695-689749BB47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16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Działalność naukowo-badawcza: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analiza i numeryczna symulacja procesów roboczych w silnikach spalinowych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badania nad spalaniem paliw alternatywnych w silnikach o zapłonie iskrowym i o zapłonie samoczynnym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doświadczalna i numeryczna analiza procesów zasilania w silnikach dwupaliwowych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analiza i dobór parametrów procesu wtrysku w silnikach o zapłonie samoczynnym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dobór i optymalizacja algorytmów sterowania silników o zapłonie iskrowym i samoczynnym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badania i dobór algorytmów sterowania recyrkulacją spalin w procesie napełniania cylindrów silnika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Pomiary ciśnienia w układach hydraulicznych, zarówno przebiegów szybkozmiennych jak i wolnozmiennych, w zakresie do 2000 barów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doświadczalna i numeryczna analiza układów dolotowych i wylotowych w silnikach dwu- i czterosuwowych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4D1A-0BCB-446A-B695-689749BB476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3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05060" indent="-271177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084707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518590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1952473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386355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820238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254121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688004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D407A9-6D43-4CA2-BAF9-EFE6CD80B05E}" type="slidenum">
              <a:rPr lang="pl-PL" altLang="pl-PL" sz="1100" b="0">
                <a:solidFill>
                  <a:schemeClr val="tx1"/>
                </a:solidFill>
              </a:rPr>
              <a:pPr eaLnBrk="1" hangingPunct="1"/>
              <a:t>2</a:t>
            </a:fld>
            <a:endParaRPr lang="pl-PL" altLang="pl-PL" sz="1100" b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05060" indent="-271177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084707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518590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1952473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386355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820238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254121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688004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D407A9-6D43-4CA2-BAF9-EFE6CD80B05E}" type="slidenum">
              <a:rPr lang="pl-PL" altLang="pl-PL" sz="1100" b="0">
                <a:solidFill>
                  <a:schemeClr val="tx1"/>
                </a:solidFill>
              </a:rPr>
              <a:pPr eaLnBrk="1" hangingPunct="1"/>
              <a:t>3</a:t>
            </a:fld>
            <a:endParaRPr lang="pl-PL" altLang="pl-PL" sz="1100" b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Działalność naukowo-badawcza: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analiza i numeryczna symulacja procesów roboczych w silnikach spalinowych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badania nad spalaniem paliw alternatywnych w silnikach o zapłonie iskrowym i o zapłonie samoczynnym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doświadczalna i numeryczna analiza procesów zasilania w silnikach dwupaliwowych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analiza i dobór parametrów procesu wtrysku w silnikach o zapłonie samoczynnym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dobór i optymalizacja algorytmów sterowania silników o zapłonie iskrowym i samoczynnym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badania i dobór algorytmów sterowania recyrkulacją spalin w procesie napełniania cylindrów silnika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Pomiary ciśnienia w układach hydraulicznych, zarówno przebiegów szybkozmiennych jak i wolnozmiennych, w zakresie do 2000 barów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>
                <a:latin typeface="Arial" pitchFamily="34" charset="0"/>
                <a:cs typeface="Arial" pitchFamily="34" charset="0"/>
              </a:rPr>
              <a:t>doświadczalna i numeryczna analiza układów dolotowych i wylotowych w silnikach dwu- i czterosuwowych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4D1A-0BCB-446A-B695-689749BB476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30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05060" indent="-271177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084707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518590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1952473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386355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820238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254121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688004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D407A9-6D43-4CA2-BAF9-EFE6CD80B05E}" type="slidenum">
              <a:rPr lang="pl-PL" altLang="pl-PL" sz="1100" b="0">
                <a:solidFill>
                  <a:schemeClr val="tx1"/>
                </a:solidFill>
              </a:rPr>
              <a:pPr eaLnBrk="1" hangingPunct="1"/>
              <a:t>5</a:t>
            </a:fld>
            <a:endParaRPr lang="pl-PL" altLang="pl-PL" sz="1100" b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05060" indent="-271177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084707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518590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1952473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386355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820238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254121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688004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D407A9-6D43-4CA2-BAF9-EFE6CD80B05E}" type="slidenum">
              <a:rPr lang="pl-PL" altLang="pl-PL" sz="1100" b="0">
                <a:solidFill>
                  <a:schemeClr val="tx1"/>
                </a:solidFill>
              </a:rPr>
              <a:pPr eaLnBrk="1" hangingPunct="1"/>
              <a:t>6</a:t>
            </a:fld>
            <a:endParaRPr lang="pl-PL" altLang="pl-PL" sz="1100" b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05060" indent="-271177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084707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518590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1952473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386355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820238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254121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688004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D407A9-6D43-4CA2-BAF9-EFE6CD80B05E}" type="slidenum">
              <a:rPr lang="pl-PL" altLang="pl-PL" sz="1100" b="0">
                <a:solidFill>
                  <a:schemeClr val="tx1"/>
                </a:solidFill>
              </a:rPr>
              <a:pPr eaLnBrk="1" hangingPunct="1"/>
              <a:t>7</a:t>
            </a:fld>
            <a:endParaRPr lang="pl-PL" altLang="pl-PL" sz="1100" b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05060" indent="-271177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084707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518590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1952473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386355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820238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254121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688004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D407A9-6D43-4CA2-BAF9-EFE6CD80B05E}" type="slidenum">
              <a:rPr lang="pl-PL" altLang="pl-PL" sz="1100" b="0">
                <a:solidFill>
                  <a:schemeClr val="tx1"/>
                </a:solidFill>
              </a:rPr>
              <a:pPr eaLnBrk="1" hangingPunct="1"/>
              <a:t>8</a:t>
            </a:fld>
            <a:endParaRPr lang="pl-PL" altLang="pl-PL" sz="1100" b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05060" indent="-271177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084707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518590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1952473" indent="-216941" eaLnBrk="0" hangingPunct="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386355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820238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254121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688004" indent="-216941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D407A9-6D43-4CA2-BAF9-EFE6CD80B05E}" type="slidenum">
              <a:rPr lang="pl-PL" altLang="pl-PL" sz="1100" b="0">
                <a:solidFill>
                  <a:schemeClr val="tx1"/>
                </a:solidFill>
              </a:rPr>
              <a:pPr eaLnBrk="1" hangingPunct="1"/>
              <a:t>9</a:t>
            </a:fld>
            <a:endParaRPr lang="pl-PL" altLang="pl-PL" sz="1100" b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04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51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89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2FCF3-89DD-4F5F-9F42-308DC04387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57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02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9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4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35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2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85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01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18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233C-CB48-48F3-8C15-FC1F455D629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7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Zespół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84168" y="1577034"/>
            <a:ext cx="288131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dirty="0">
                <a:latin typeface="Arial" charset="0"/>
              </a:rPr>
              <a:t>Badania emisji związków toksycznych spalin pojazdów w trakcie badań na hamowni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Badania osiągów pojazdu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87113" y="5733256"/>
            <a:ext cx="424847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Badania parametrów eksploatacyjnych</a:t>
            </a:r>
            <a:br>
              <a:rPr lang="pl-PL" sz="1600" b="0" dirty="0">
                <a:latin typeface="Arial" charset="0"/>
              </a:rPr>
            </a:br>
            <a:r>
              <a:rPr lang="pl-PL" sz="1600" b="0" dirty="0">
                <a:latin typeface="Arial" charset="0"/>
              </a:rPr>
              <a:t>i diagnostyka układu napędowego pojazdu</a:t>
            </a:r>
          </a:p>
        </p:txBody>
      </p:sp>
      <p:pic>
        <p:nvPicPr>
          <p:cNvPr id="14" name="Picture 14" descr="F:\Oferta Katedry - Klaster\20160114_112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204104" cy="390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Oferta_Katedry\20210917_1109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2"/>
          <a:stretch/>
        </p:blipFill>
        <p:spPr bwMode="auto">
          <a:xfrm>
            <a:off x="5328740" y="3140968"/>
            <a:ext cx="2107904" cy="21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Oferta_Katedry\20210917_110919_kopi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3705" r="5119" b="7083"/>
          <a:stretch/>
        </p:blipFill>
        <p:spPr bwMode="auto">
          <a:xfrm>
            <a:off x="6732240" y="4509120"/>
            <a:ext cx="1944216" cy="21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54890" y="1084674"/>
            <a:ext cx="2748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Hamownia podwoziowa</a:t>
            </a:r>
          </a:p>
        </p:txBody>
      </p:sp>
    </p:spTree>
    <p:extLst>
      <p:ext uri="{BB962C8B-B14F-4D97-AF65-F5344CB8AC3E}">
        <p14:creationId xmlns:p14="http://schemas.microsoft.com/office/powerpoint/2010/main" val="34055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Zakład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4890" y="1084674"/>
            <a:ext cx="6308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Mobilne laboratorium do badań drogowych samochodów</a:t>
            </a:r>
          </a:p>
        </p:txBody>
      </p:sp>
      <p:pic>
        <p:nvPicPr>
          <p:cNvPr id="12" name="Picture 15" descr="F:\Prezentacja_PTNSS\Zdjęcia\DSCF3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 r="1746" b="8806"/>
          <a:stretch>
            <a:fillRect/>
          </a:stretch>
        </p:blipFill>
        <p:spPr bwMode="auto">
          <a:xfrm>
            <a:off x="2709804" y="2759246"/>
            <a:ext cx="4454484" cy="30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ot 41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85" y="5289182"/>
            <a:ext cx="2057892" cy="14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fot 38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77" y="1679568"/>
            <a:ext cx="1958450" cy="14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foto_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32024"/>
            <a:ext cx="2146078" cy="14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DSCF34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56" y="1699178"/>
            <a:ext cx="2296917" cy="160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07101000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91" y="5246233"/>
            <a:ext cx="2191656" cy="153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0889" r="15182" b="14635"/>
          <a:stretch/>
        </p:blipFill>
        <p:spPr bwMode="auto">
          <a:xfrm>
            <a:off x="516801" y="3413553"/>
            <a:ext cx="2227583" cy="17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sq">
                <a:solidFill>
                  <a:srgbClr val="000000"/>
                </a:solidFill>
                <a:miter lim="800000"/>
                <a:headEnd type="none" w="lg" len="lg"/>
                <a:tailEnd/>
              </a14:hiddenLine>
            </a:ext>
          </a:extLst>
        </p:spPr>
      </p:pic>
      <p:pic>
        <p:nvPicPr>
          <p:cNvPr id="21517" name="Picture 2" descr="D:\Komputer_old\Documents and Settings\Administrator\Pulpit\zdjęcia Tychy Panda 4x4\DSCN108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11080"/>
            <a:ext cx="1584176" cy="211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9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Zakład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4890" y="1084674"/>
            <a:ext cx="6308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Mobilne laboratorium do badań drogowych samochodów</a:t>
            </a:r>
          </a:p>
        </p:txBody>
      </p:sp>
      <p:pic>
        <p:nvPicPr>
          <p:cNvPr id="3074" name="Picture 2" descr="F:\Oferta_Katedry\DSCF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99" y="2348880"/>
            <a:ext cx="495663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 b="13333"/>
          <a:stretch/>
        </p:blipFill>
        <p:spPr bwMode="auto">
          <a:xfrm>
            <a:off x="538910" y="1800898"/>
            <a:ext cx="2425098" cy="17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23" y="1679568"/>
            <a:ext cx="2434110" cy="182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22" descr="IMU04-with-xyz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281815" y="4702832"/>
            <a:ext cx="1821184" cy="181652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7" t="63490" r="447" b="4503"/>
          <a:stretch/>
        </p:blipFill>
        <p:spPr bwMode="auto">
          <a:xfrm>
            <a:off x="6621319" y="4437112"/>
            <a:ext cx="2065114" cy="210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39752" y="6094622"/>
            <a:ext cx="4036298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pl-PL" dirty="0"/>
              <a:t>System pomiarowy </a:t>
            </a:r>
            <a:r>
              <a:rPr lang="pl-PL" dirty="0" err="1"/>
              <a:t>Racelogic</a:t>
            </a:r>
            <a:r>
              <a:rPr lang="pl-PL" dirty="0"/>
              <a:t> VBOX 3i SL</a:t>
            </a:r>
          </a:p>
        </p:txBody>
      </p:sp>
    </p:spTree>
    <p:extLst>
      <p:ext uri="{BB962C8B-B14F-4D97-AF65-F5344CB8AC3E}">
        <p14:creationId xmlns:p14="http://schemas.microsoft.com/office/powerpoint/2010/main" val="40859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Zespół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34154" y="2753276"/>
            <a:ext cx="2881312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pl-PL" sz="1600" dirty="0">
                <a:latin typeface="Arial" charset="0"/>
              </a:rPr>
              <a:t>Ocena i badania stateczności poprzecznej pojazdów</a:t>
            </a:r>
            <a:br>
              <a:rPr lang="pl-PL" sz="1600" dirty="0">
                <a:latin typeface="Arial" charset="0"/>
              </a:rPr>
            </a:br>
            <a:r>
              <a:rPr lang="pl-PL" sz="1600" dirty="0">
                <a:latin typeface="Arial" charset="0"/>
              </a:rPr>
              <a:t>z wykorzystaniem modeli fizycznych z zachowaniem podobieństwa parametrów bezwymiarowych obiektów badań.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9552" y="5891324"/>
            <a:ext cx="7873319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pl-PL" sz="1600" b="0" dirty="0">
                <a:latin typeface="Arial" charset="0"/>
              </a:rPr>
              <a:t>Badania są prowadzone zgodnie z normami ISO dla rzeczywistych pojazdów</a:t>
            </a:r>
            <a:br>
              <a:rPr lang="pl-PL" sz="1600" b="0" dirty="0">
                <a:latin typeface="Arial" charset="0"/>
              </a:rPr>
            </a:br>
            <a:r>
              <a:rPr lang="pl-PL" sz="1600" b="0" dirty="0">
                <a:latin typeface="Arial" charset="0"/>
              </a:rPr>
              <a:t>w odpowiedniej dla modelu skali,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54890" y="1084674"/>
            <a:ext cx="5548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Badania z wykorzystaniem modelu pojazdu w skali</a:t>
            </a:r>
          </a:p>
        </p:txBody>
      </p:sp>
      <p:pic>
        <p:nvPicPr>
          <p:cNvPr id="9" name="Picture 6" descr="D:\Model_badania_23.11.2016\Zdjęcia_model_23.11.2016\20161123_114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4487"/>
            <a:ext cx="5287757" cy="39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Zakład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4890" y="1084674"/>
            <a:ext cx="2963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Stanowiska laboratoryjne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1357835" y="5877272"/>
            <a:ext cx="3115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Pomiary charakterystyk układu </a:t>
            </a:r>
            <a:br>
              <a:rPr lang="pl-PL" dirty="0"/>
            </a:br>
            <a:r>
              <a:rPr lang="pl-PL" dirty="0"/>
              <a:t>kierowniczego i zawieszeń</a:t>
            </a:r>
          </a:p>
        </p:txBody>
      </p:sp>
      <p:pic>
        <p:nvPicPr>
          <p:cNvPr id="1027" name="Picture 3" descr="F:\Oferta_Katedry\stanowisk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" y="1628799"/>
            <a:ext cx="3920768" cy="29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Oferta_Katedry\stanowisk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38" y="3522575"/>
            <a:ext cx="4007888" cy="3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4572000" y="2348880"/>
            <a:ext cx="4220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Pomiary charakterystyk układów zawieszeń</a:t>
            </a:r>
            <a:br>
              <a:rPr lang="pl-PL" dirty="0"/>
            </a:br>
            <a:r>
              <a:rPr lang="pl-PL" dirty="0"/>
              <a:t>i hamulców</a:t>
            </a:r>
          </a:p>
        </p:txBody>
      </p:sp>
    </p:spTree>
    <p:extLst>
      <p:ext uri="{BB962C8B-B14F-4D97-AF65-F5344CB8AC3E}">
        <p14:creationId xmlns:p14="http://schemas.microsoft.com/office/powerpoint/2010/main" val="36498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Zakład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4890" y="1084674"/>
            <a:ext cx="2963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Stanowiska laboratoryjne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1119213" y="5986363"/>
            <a:ext cx="2424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/>
              <a:t>Pomiary charakterystyk </a:t>
            </a:r>
            <a:br>
              <a:rPr lang="pl-PL" dirty="0"/>
            </a:br>
            <a:r>
              <a:rPr lang="pl-PL" dirty="0"/>
              <a:t>mechanizmów sprzęgła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368549" y="5986363"/>
            <a:ext cx="2371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/>
              <a:t>Pomiary charakterystyk</a:t>
            </a:r>
            <a:br>
              <a:rPr lang="pl-PL" dirty="0"/>
            </a:br>
            <a:r>
              <a:rPr lang="pl-PL" dirty="0"/>
              <a:t>amortyzatorów</a:t>
            </a:r>
          </a:p>
        </p:txBody>
      </p:sp>
      <p:pic>
        <p:nvPicPr>
          <p:cNvPr id="2050" name="Picture 2" descr="D:\Badania Panda elektryk 30.01.2018\Zdjęcia_2\Zdjęcia\20220331_112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09" y="1700807"/>
            <a:ext cx="2659187" cy="42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adania Panda elektryk 30.01.2018\Zdjęcia_2\Zdjęcia\20220331_112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57" y="1700807"/>
            <a:ext cx="3182735" cy="42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Zakład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4890" y="1084674"/>
            <a:ext cx="2963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Stanowiska laboratoryjne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17975" y="6124457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Abarth</a:t>
            </a:r>
            <a:r>
              <a:rPr lang="pl-PL" dirty="0"/>
              <a:t> 595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051005" y="2164213"/>
            <a:ext cx="410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Pomiary wyważenia i charakterystyk opon</a:t>
            </a:r>
          </a:p>
        </p:txBody>
      </p:sp>
      <p:pic>
        <p:nvPicPr>
          <p:cNvPr id="3074" name="Picture 2" descr="D:\Badania Panda elektryk 30.01.2018\Zdjęcia_2\Zdjęcia\20220331_112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5425"/>
            <a:ext cx="3240359" cy="40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adania Panda elektryk 30.01.2018\Zdjęcia_2\Zdjęcia\20220331_112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71444"/>
            <a:ext cx="4275033" cy="31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4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Zakład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4890" y="1084674"/>
            <a:ext cx="2963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Stanowiska laboratoryjne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1723843" y="6124457"/>
            <a:ext cx="248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Trójkołowiec </a:t>
            </a:r>
            <a:r>
              <a:rPr lang="pl-PL" dirty="0" err="1"/>
              <a:t>Moto</a:t>
            </a:r>
            <a:r>
              <a:rPr lang="pl-PL" dirty="0"/>
              <a:t> </a:t>
            </a:r>
            <a:r>
              <a:rPr lang="pl-PL" dirty="0" err="1"/>
              <a:t>Guzzi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4574115" y="2195572"/>
            <a:ext cx="3115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Pomiary charakterystyki układu</a:t>
            </a:r>
            <a:br>
              <a:rPr lang="pl-PL" dirty="0"/>
            </a:br>
            <a:r>
              <a:rPr lang="pl-PL" dirty="0"/>
              <a:t>klimatyzacji pojazdu</a:t>
            </a:r>
          </a:p>
        </p:txBody>
      </p:sp>
      <p:pic>
        <p:nvPicPr>
          <p:cNvPr id="4098" name="Picture 2" descr="D:\Badania Panda elektryk 30.01.2018\Zdjęcia_2\Zdjęcia\20220331_113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88840"/>
            <a:ext cx="3511453" cy="35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Oferta_Katedry\stanowisko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55" y="3501008"/>
            <a:ext cx="4076993" cy="29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8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Zakład Pojazdów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4890" y="1084674"/>
            <a:ext cx="230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Tablice dydaktyczne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4890" y="6301533"/>
            <a:ext cx="173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Centralny zamek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309590" y="2137349"/>
            <a:ext cx="247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Systemy bezpieczeństwa</a:t>
            </a:r>
          </a:p>
        </p:txBody>
      </p:sp>
      <p:pic>
        <p:nvPicPr>
          <p:cNvPr id="5122" name="Picture 2" descr="D:\Badania Panda elektryk 30.01.2018\Zdjęcia_2\Zdjęcia\20220331_112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 r="1986" b="3561"/>
          <a:stretch/>
        </p:blipFill>
        <p:spPr bwMode="auto">
          <a:xfrm>
            <a:off x="425435" y="1682749"/>
            <a:ext cx="2850421" cy="23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Badania Panda elektryk 30.01.2018\Zdjęcia_2\Zdjęcia stanowisk\20220329_14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44575"/>
            <a:ext cx="2376264" cy="29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Badania Panda elektryk 30.01.2018\Zdjęcia_2\Zdjęcia stanowisk\20220329_140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14" y="3887349"/>
            <a:ext cx="2403990" cy="29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Badania Panda elektryk 30.01.2018\Zdjęcia_2\Zdjęcia stanowisk\20220329_1402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87349"/>
            <a:ext cx="2386570" cy="29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3851920" y="3152288"/>
            <a:ext cx="235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Wskaźniki i przełączniki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596336" y="6024534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Czujniki</a:t>
            </a:r>
            <a:br>
              <a:rPr lang="pl-PL" dirty="0"/>
            </a:br>
            <a:r>
              <a:rPr lang="pl-PL" dirty="0"/>
              <a:t>i odbiorniki</a:t>
            </a:r>
          </a:p>
        </p:txBody>
      </p:sp>
    </p:spTree>
    <p:extLst>
      <p:ext uri="{BB962C8B-B14F-4D97-AF65-F5344CB8AC3E}">
        <p14:creationId xmlns:p14="http://schemas.microsoft.com/office/powerpoint/2010/main" val="38444045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557D307D4B946BF7C8BABF78C6DD8" ma:contentTypeVersion="14" ma:contentTypeDescription="Create a new document." ma:contentTypeScope="" ma:versionID="55fce6844b57d9c0915e49f0aeeaee18">
  <xsd:schema xmlns:xsd="http://www.w3.org/2001/XMLSchema" xmlns:xs="http://www.w3.org/2001/XMLSchema" xmlns:p="http://schemas.microsoft.com/office/2006/metadata/properties" xmlns:ns3="e7025386-0e74-41b1-8919-d3748f8d37fe" xmlns:ns4="aa4ddfd8-cfda-4103-b16f-719c0c26cbc1" targetNamespace="http://schemas.microsoft.com/office/2006/metadata/properties" ma:root="true" ma:fieldsID="62d5daa0182b571f87ab0de1d68953f3" ns3:_="" ns4:_="">
    <xsd:import namespace="e7025386-0e74-41b1-8919-d3748f8d37fe"/>
    <xsd:import namespace="aa4ddfd8-cfda-4103-b16f-719c0c26cb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25386-0e74-41b1-8919-d3748f8d3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ddfd8-cfda-4103-b16f-719c0c26c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1B2234-DAE0-4CD9-866E-0A9EA73B8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25386-0e74-41b1-8919-d3748f8d37fe"/>
    <ds:schemaRef ds:uri="aa4ddfd8-cfda-4103-b16f-719c0c26c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4206E-A4CF-420B-B4CC-9085DA55E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4B27C3-ABA2-4192-9DD6-34826B11F12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a4ddfd8-cfda-4103-b16f-719c0c26cbc1"/>
    <ds:schemaRef ds:uri="e7025386-0e74-41b1-8919-d3748f8d37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427</Words>
  <Application>Microsoft Office PowerPoint</Application>
  <PresentationFormat>Pokaz na ekranie (4:3)</PresentationFormat>
  <Paragraphs>63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Diag-Rev</dc:creator>
  <cp:lastModifiedBy>Krzysztof Sikora</cp:lastModifiedBy>
  <cp:revision>22</cp:revision>
  <dcterms:created xsi:type="dcterms:W3CDTF">2018-04-05T09:54:43Z</dcterms:created>
  <dcterms:modified xsi:type="dcterms:W3CDTF">2022-04-02T18:19:56Z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0x01010092A557D307D4B946BF7C8BABF78C6DD8</vt:lpwstr>
  </property>
</Properties>
</file>